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우주궤도역학 </a:t>
            </a:r>
            <a:r>
              <a:rPr lang="en-US" altLang="ko-KR" b="1"/>
              <a:t>Term project 2</a:t>
            </a:r>
            <a:endParaRPr lang="en-US" altLang="ko-KR" b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18011239 </a:t>
            </a:r>
            <a:r>
              <a:rPr lang="ko-KR" altLang="en-US"/>
              <a:t>장진태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b="1"/>
              <a:t>알고리즘 </a:t>
            </a:r>
            <a:r>
              <a:rPr lang="en-US" altLang="ko-KR" b="1"/>
              <a:t>&amp;</a:t>
            </a:r>
            <a:r>
              <a:rPr lang="ko-KR" altLang="en-US" b="1"/>
              <a:t> 초기 설정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890" t="32970" r="27830" b="20780"/>
          <a:stretch>
            <a:fillRect/>
          </a:stretch>
        </p:blipFill>
        <p:spPr>
          <a:xfrm>
            <a:off x="601892" y="1250611"/>
            <a:ext cx="4787781" cy="2597161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6514078" y="1797436"/>
            <a:ext cx="5677922" cy="44803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주어진 초기값을 활용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분 단위의 </a:t>
            </a:r>
            <a:r>
              <a:rPr lang="en-US" altLang="ko-KR"/>
              <a:t>True_anomaly</a:t>
            </a:r>
            <a:r>
              <a:rPr lang="ko-KR" altLang="en-US"/>
              <a:t>를 구함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해당 위치와 속도를 </a:t>
            </a:r>
            <a:r>
              <a:rPr lang="en-US" altLang="ko-KR"/>
              <a:t>PQW</a:t>
            </a:r>
            <a:r>
              <a:rPr lang="ko-KR" altLang="en-US"/>
              <a:t>로 표현 </a:t>
            </a:r>
            <a:r>
              <a:rPr lang="en-US" altLang="ko-KR"/>
              <a:t>-&gt;</a:t>
            </a:r>
            <a:r>
              <a:rPr lang="ko-KR" altLang="en-US"/>
              <a:t> 이를 </a:t>
            </a:r>
            <a:r>
              <a:rPr lang="en-US" altLang="ko-KR"/>
              <a:t>ECI</a:t>
            </a:r>
            <a:r>
              <a:rPr lang="ko-KR" altLang="en-US"/>
              <a:t>로 변환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</a:t>
            </a:r>
            <a:r>
              <a:rPr lang="en-US" altLang="ko-KR"/>
              <a:t>ECEF</a:t>
            </a:r>
            <a:r>
              <a:rPr lang="ko-KR" altLang="en-US"/>
              <a:t>로 변환하여 위도</a:t>
            </a:r>
            <a:r>
              <a:rPr lang="en-US" altLang="ko-KR"/>
              <a:t>,</a:t>
            </a:r>
            <a:r>
              <a:rPr lang="ko-KR" altLang="en-US"/>
              <a:t> 경도</a:t>
            </a:r>
            <a:r>
              <a:rPr lang="en-US" altLang="ko-KR"/>
              <a:t>,</a:t>
            </a:r>
            <a:r>
              <a:rPr lang="ko-KR" altLang="en-US"/>
              <a:t> 고도를 구한 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그래프에 표시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ECI</a:t>
            </a:r>
            <a:r>
              <a:rPr lang="ko-KR" altLang="en-US"/>
              <a:t> </a:t>
            </a:r>
            <a:r>
              <a:rPr lang="en-US" altLang="ko-KR"/>
              <a:t>-&gt; ECEF</a:t>
            </a:r>
            <a:r>
              <a:rPr lang="ko-KR" altLang="en-US"/>
              <a:t> 변환 시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각 위성의 초기 시간 </a:t>
            </a:r>
            <a:r>
              <a:rPr lang="en-US" altLang="ko-KR"/>
              <a:t>GMST=theta_g0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지구 자전 속도</a:t>
            </a:r>
            <a:r>
              <a:rPr lang="en-US" altLang="ko-KR"/>
              <a:t>=siderealtime</a:t>
            </a:r>
            <a:r>
              <a:rPr lang="ko-KR" altLang="en-US"/>
              <a:t> 적용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=360</a:t>
            </a:r>
            <a:r>
              <a:rPr lang="ko-KR" altLang="en-US"/>
              <a:t>˚</a:t>
            </a:r>
            <a:r>
              <a:rPr lang="en-US" altLang="ko-KR"/>
              <a:t>/86160s [deg/s]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9610" t="33610" r="25580" b="27990"/>
          <a:stretch>
            <a:fillRect/>
          </a:stretch>
        </p:blipFill>
        <p:spPr>
          <a:xfrm>
            <a:off x="601892" y="4086760"/>
            <a:ext cx="5003314" cy="2190976"/>
          </a:xfrm>
          <a:prstGeom prst="rect">
            <a:avLst/>
          </a:prstGeom>
        </p:spPr>
      </p:pic>
      <p:sp>
        <p:nvSpPr>
          <p:cNvPr id="7" name="휘어진 화살표 6"/>
          <p:cNvSpPr/>
          <p:nvPr/>
        </p:nvSpPr>
        <p:spPr>
          <a:xfrm rot="7374696">
            <a:off x="4394904" y="2915758"/>
            <a:ext cx="1056888" cy="1731435"/>
          </a:xfrm>
          <a:prstGeom prst="swooshArrow">
            <a:avLst>
              <a:gd name="adj1" fmla="val 14453"/>
              <a:gd name="adj2" fmla="val 30833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b="1"/>
              <a:t>반복 알고리즘</a:t>
            </a:r>
            <a:endParaRPr lang="ko-KR" altLang="en-US" b="1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0" t="21530" r="44480" b="31170"/>
          <a:stretch>
            <a:fillRect/>
          </a:stretch>
        </p:blipFill>
        <p:spPr>
          <a:xfrm>
            <a:off x="5607717" y="1490553"/>
            <a:ext cx="3535091" cy="28445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350" t="23330" r="53210" b="33290"/>
          <a:stretch>
            <a:fillRect/>
          </a:stretch>
        </p:blipFill>
        <p:spPr>
          <a:xfrm>
            <a:off x="9026473" y="1417638"/>
            <a:ext cx="3011061" cy="2974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1200" t="31700" r="25310" b="24700"/>
          <a:stretch>
            <a:fillRect/>
          </a:stretch>
        </p:blipFill>
        <p:spPr>
          <a:xfrm>
            <a:off x="202423" y="1490553"/>
            <a:ext cx="4874512" cy="2483397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2980380" y="4795946"/>
            <a:ext cx="5431432" cy="173629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초기값과 </a:t>
            </a:r>
            <a:r>
              <a:rPr lang="en-US" altLang="ko-KR"/>
              <a:t>Mean_anomaly</a:t>
            </a:r>
            <a:r>
              <a:rPr lang="ko-KR" altLang="en-US"/>
              <a:t>를 이용해 초기 </a:t>
            </a:r>
            <a:r>
              <a:rPr lang="en-US" altLang="ko-KR"/>
              <a:t>E</a:t>
            </a:r>
            <a:r>
              <a:rPr lang="ko-KR" altLang="en-US"/>
              <a:t>값 도출</a:t>
            </a:r>
            <a:r>
              <a:rPr lang="en-US" altLang="ko-KR">
                <a:solidFill>
                  <a:srgbClr val="0000ff"/>
                </a:solidFill>
              </a:rPr>
              <a:t>(4)</a:t>
            </a:r>
            <a:endParaRPr lang="en-US" altLang="ko-KR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/>
              <a:t>E</a:t>
            </a:r>
            <a:r>
              <a:rPr lang="ko-KR" altLang="en-US"/>
              <a:t>를 이용해 </a:t>
            </a:r>
            <a:r>
              <a:rPr lang="en-US" altLang="ko-KR"/>
              <a:t>True_anomaly</a:t>
            </a:r>
            <a:r>
              <a:rPr lang="ko-KR" altLang="en-US"/>
              <a:t>를 구함</a:t>
            </a:r>
            <a:r>
              <a:rPr lang="en-US" altLang="ko-KR">
                <a:solidFill>
                  <a:srgbClr val="0000ff"/>
                </a:solidFill>
              </a:rPr>
              <a:t>(5)</a:t>
            </a:r>
            <a:endParaRPr lang="en-US" altLang="ko-KR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분이 경과한 시간의 새로운 </a:t>
            </a:r>
            <a:r>
              <a:rPr lang="en-US" altLang="ko-KR"/>
              <a:t>M</a:t>
            </a:r>
            <a:r>
              <a:rPr lang="ko-KR" altLang="en-US"/>
              <a:t>값을 구함</a:t>
            </a:r>
            <a:r>
              <a:rPr lang="en-US" altLang="ko-KR">
                <a:solidFill>
                  <a:srgbClr val="0000ff"/>
                </a:solidFill>
              </a:rPr>
              <a:t>(3)</a:t>
            </a:r>
            <a:endParaRPr lang="en-US" altLang="ko-KR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ko-KR" altLang="en-US"/>
              <a:t>새로운 </a:t>
            </a:r>
            <a:r>
              <a:rPr lang="en-US" altLang="ko-KR"/>
              <a:t>M</a:t>
            </a:r>
            <a:r>
              <a:rPr lang="ko-KR" altLang="en-US"/>
              <a:t>을 이용해 새로운 </a:t>
            </a:r>
            <a:r>
              <a:rPr lang="en-US" altLang="ko-KR"/>
              <a:t>E</a:t>
            </a:r>
            <a:r>
              <a:rPr lang="ko-KR" altLang="en-US"/>
              <a:t>값을 구함</a:t>
            </a:r>
            <a:r>
              <a:rPr lang="en-US" altLang="ko-KR">
                <a:solidFill>
                  <a:srgbClr val="0000ff"/>
                </a:solidFill>
              </a:rPr>
              <a:t>(4)</a:t>
            </a:r>
            <a:r>
              <a:rPr lang="en-US" altLang="ko-KR"/>
              <a:t> 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정리</a:t>
            </a:r>
            <a:r>
              <a:rPr lang="en-US" altLang="ko-KR"/>
              <a:t>:</a:t>
            </a:r>
            <a:r>
              <a:rPr lang="ko-KR" altLang="en-US" b="1"/>
              <a:t> </a:t>
            </a:r>
            <a:r>
              <a:rPr lang="en-US" altLang="ko-KR" b="1">
                <a:solidFill>
                  <a:srgbClr val="0000ff"/>
                </a:solidFill>
              </a:rPr>
              <a:t>4-5-3-4</a:t>
            </a:r>
            <a:r>
              <a:rPr lang="ko-KR" altLang="en-US" b="1"/>
              <a:t> 과정을 반복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7" name="선 6"/>
          <p:cNvCxnSpPr/>
          <p:nvPr/>
        </p:nvCxnSpPr>
        <p:spPr>
          <a:xfrm rot="16200000" flipH="1">
            <a:off x="3674760" y="2938208"/>
            <a:ext cx="3206508" cy="0"/>
          </a:xfrm>
          <a:prstGeom prst="line">
            <a:avLst/>
          </a:prstGeom>
          <a:ln w="63500">
            <a:solidFill>
              <a:schemeClr val="accent1"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b="1"/>
              <a:t>인공위성 </a:t>
            </a:r>
            <a:r>
              <a:rPr lang="en-US" altLang="ko-KR" b="1"/>
              <a:t>Ground Track, Sky View, 3D</a:t>
            </a:r>
            <a:r>
              <a:rPr lang="ko-KR" altLang="en-US" b="1"/>
              <a:t> 궤도</a:t>
            </a:r>
            <a:endParaRPr lang="ko-KR" altLang="en-US" b="1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70" t="14620" r="16570" b="44980"/>
          <a:stretch>
            <a:fillRect/>
          </a:stretch>
        </p:blipFill>
        <p:spPr>
          <a:xfrm>
            <a:off x="376927" y="1262473"/>
            <a:ext cx="5591025" cy="21665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000" r="6100" b="39970"/>
          <a:stretch>
            <a:fillRect/>
          </a:stretch>
        </p:blipFill>
        <p:spPr>
          <a:xfrm>
            <a:off x="4678447" y="3940444"/>
            <a:ext cx="5970313" cy="22262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6640" t="32230" r="28160" b="17390"/>
          <a:stretch>
            <a:fillRect/>
          </a:stretch>
        </p:blipFill>
        <p:spPr>
          <a:xfrm>
            <a:off x="1499324" y="3940444"/>
            <a:ext cx="3179123" cy="2214741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376927" y="3429000"/>
            <a:ext cx="5995370" cy="293370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defRPr/>
            </a:pPr>
            <a:r>
              <a:rPr lang="en-US" altLang="ko-KR" sz="1400" b="1"/>
              <a:t>GPS(</a:t>
            </a:r>
            <a:r>
              <a:rPr lang="ko-KR" altLang="en-US" sz="1400" b="1"/>
              <a:t>파랑</a:t>
            </a:r>
            <a:r>
              <a:rPr lang="en-US" altLang="ko-KR" sz="1400" b="1"/>
              <a:t>), QZSS(</a:t>
            </a:r>
            <a:r>
              <a:rPr lang="ko-KR" altLang="en-US" sz="1400" b="1"/>
              <a:t>빨강</a:t>
            </a:r>
            <a:r>
              <a:rPr lang="en-US" altLang="ko-KR" sz="1400" b="1"/>
              <a:t>), BDS(</a:t>
            </a:r>
            <a:r>
              <a:rPr lang="ko-KR" altLang="en-US" sz="1400" b="1"/>
              <a:t>노랑</a:t>
            </a:r>
            <a:r>
              <a:rPr lang="en-US" altLang="ko-KR" sz="1400" b="1"/>
              <a:t>)</a:t>
            </a:r>
            <a:r>
              <a:rPr lang="ko-KR" altLang="en-US" sz="1400" b="1"/>
              <a:t>의 </a:t>
            </a:r>
            <a:r>
              <a:rPr lang="en-US" altLang="ko-KR" sz="1400" b="1"/>
              <a:t>Ground Track, Sky View(lat=37</a:t>
            </a:r>
            <a:r>
              <a:rPr lang="ko-KR" altLang="en-US" sz="1400" b="1"/>
              <a:t>˚</a:t>
            </a:r>
            <a:r>
              <a:rPr lang="en-US" altLang="ko-KR" sz="1400" b="1"/>
              <a:t>, lon=127</a:t>
            </a:r>
            <a:r>
              <a:rPr lang="ko-KR" altLang="en-US" sz="1400" b="1"/>
              <a:t>˚</a:t>
            </a:r>
            <a:r>
              <a:rPr lang="en-US" altLang="ko-KR" sz="1400" b="1"/>
              <a:t>)</a:t>
            </a:r>
            <a:r>
              <a:rPr lang="ko-KR" altLang="en-US" sz="1200" b="1"/>
              <a:t> </a:t>
            </a:r>
            <a:endParaRPr lang="ko-KR" altLang="en-US" sz="1200" b="1"/>
          </a:p>
        </p:txBody>
      </p:sp>
      <p:sp>
        <p:nvSpPr>
          <p:cNvPr id="7" name="가로 글상자 6"/>
          <p:cNvSpPr txBox="1"/>
          <p:nvPr/>
        </p:nvSpPr>
        <p:spPr>
          <a:xfrm>
            <a:off x="2779454" y="6242874"/>
            <a:ext cx="1190315" cy="36608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GPS</a:t>
            </a:r>
            <a:endParaRPr lang="en-US" altLang="ko-KR" b="1"/>
          </a:p>
        </p:txBody>
      </p:sp>
      <p:sp>
        <p:nvSpPr>
          <p:cNvPr id="8" name="가로 글상자 7"/>
          <p:cNvSpPr txBox="1"/>
          <p:nvPr/>
        </p:nvSpPr>
        <p:spPr>
          <a:xfrm>
            <a:off x="5916083" y="6249418"/>
            <a:ext cx="1174267" cy="3595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BDS</a:t>
            </a:r>
            <a:endParaRPr lang="en-US" altLang="ko-KR" b="1"/>
          </a:p>
        </p:txBody>
      </p:sp>
      <p:sp>
        <p:nvSpPr>
          <p:cNvPr id="9" name="가로 글상자 8"/>
          <p:cNvSpPr txBox="1"/>
          <p:nvPr/>
        </p:nvSpPr>
        <p:spPr>
          <a:xfrm>
            <a:off x="8908904" y="6242874"/>
            <a:ext cx="777996" cy="36557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QZSS</a:t>
            </a:r>
            <a:endParaRPr lang="en-US" altLang="ko-KR" b="1"/>
          </a:p>
        </p:txBody>
      </p:sp>
      <p:sp>
        <p:nvSpPr>
          <p:cNvPr id="10" name="가로 글상자 9"/>
          <p:cNvSpPr txBox="1"/>
          <p:nvPr/>
        </p:nvSpPr>
        <p:spPr>
          <a:xfrm>
            <a:off x="6615875" y="1281810"/>
            <a:ext cx="4966522" cy="2279587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defRPr/>
            </a:pPr>
            <a:r>
              <a:rPr lang="en-US" altLang="ko-KR"/>
              <a:t>GPS, QZSS, BDS</a:t>
            </a:r>
            <a:r>
              <a:rPr lang="ko-KR" altLang="en-US"/>
              <a:t>의 </a:t>
            </a:r>
            <a:r>
              <a:rPr lang="en-US" altLang="ko-KR"/>
              <a:t>Ground Track</a:t>
            </a:r>
            <a:r>
              <a:rPr lang="ko-KR" altLang="en-US"/>
              <a:t>과</a:t>
            </a:r>
            <a:r>
              <a:rPr lang="en-US" altLang="ko-KR"/>
              <a:t> Sky View</a:t>
            </a:r>
            <a:r>
              <a:rPr lang="ko-KR" altLang="en-US"/>
              <a:t>를 각각 geoplot과 skyplot을 이용해 구현한 후 하나의 </a:t>
            </a:r>
            <a:r>
              <a:rPr lang="en-US" altLang="ko-KR"/>
              <a:t>Figure</a:t>
            </a:r>
            <a:r>
              <a:rPr lang="ko-KR" altLang="en-US"/>
              <a:t>에 표시했다</a:t>
            </a:r>
            <a:r>
              <a:rPr lang="en-US" altLang="ko-KR"/>
              <a:t>.</a:t>
            </a:r>
            <a:endParaRPr lang="en-US" altLang="ko-KR"/>
          </a:p>
          <a:p>
            <a:pPr lvl="0" algn="l">
              <a:defRPr/>
            </a:pPr>
            <a:endParaRPr lang="en-US" altLang="ko-KR"/>
          </a:p>
          <a:p>
            <a:pPr lvl="0" algn="l">
              <a:defRPr/>
            </a:pPr>
            <a:r>
              <a:rPr lang="ko-KR" altLang="en-US"/>
              <a:t>위성의 </a:t>
            </a:r>
            <a:r>
              <a:rPr lang="en-US" altLang="ko-KR"/>
              <a:t>3D</a:t>
            </a:r>
            <a:r>
              <a:rPr lang="ko-KR" altLang="en-US"/>
              <a:t> 궤도는 주어진 초기값을 satellite 함수에 입력한 후</a:t>
            </a:r>
            <a:r>
              <a:rPr lang="en-US" altLang="ko-KR"/>
              <a:t>,</a:t>
            </a:r>
            <a:r>
              <a:rPr lang="ko-KR" altLang="en-US"/>
              <a:t> groundStation을 추가해 access 함수로 합친 후 satelliteScenarioViewer 함수로 구현하였다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b="1"/>
              <a:t>자전효과</a:t>
            </a:r>
            <a:endParaRPr lang="ko-KR" altLang="en-US" b="1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10" t="22010" r="26910" b="21850"/>
          <a:stretch>
            <a:fillRect/>
          </a:stretch>
        </p:blipFill>
        <p:spPr>
          <a:xfrm>
            <a:off x="609599" y="1238769"/>
            <a:ext cx="3380642" cy="25409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3460" t="12340" r="35520" b="50000"/>
          <a:stretch>
            <a:fillRect/>
          </a:stretch>
        </p:blipFill>
        <p:spPr>
          <a:xfrm>
            <a:off x="609599" y="4067183"/>
            <a:ext cx="3403696" cy="2582862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5448883" y="3821438"/>
            <a:ext cx="5300553" cy="283463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지구의 자전으로 인해 위성의 궤도는 서쪽으로 이동하게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 algn="l">
              <a:defRPr/>
            </a:pPr>
            <a:r>
              <a:rPr lang="ko-KR" altLang="en-US"/>
              <a:t>satelliteScenarioViewer로 구현된 궤도에는 자동으로 지구 자전 효과가 적용되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GPS</a:t>
            </a:r>
            <a:r>
              <a:rPr lang="ko-KR" altLang="en-US"/>
              <a:t> 궤도가 미세하게 서쪽으로 이동한 것을 볼 수 있었다</a:t>
            </a:r>
            <a:r>
              <a:rPr lang="en-US" altLang="ko-KR"/>
              <a:t>.</a:t>
            </a:r>
            <a:endParaRPr lang="en-US" altLang="ko-KR"/>
          </a:p>
          <a:p>
            <a:pPr lvl="0" algn="l">
              <a:defRPr/>
            </a:pPr>
            <a:endParaRPr lang="en-US" altLang="ko-KR"/>
          </a:p>
          <a:p>
            <a:pPr lvl="0" algn="l">
              <a:defRPr/>
            </a:pPr>
            <a:r>
              <a:rPr lang="ko-KR" altLang="en-US"/>
              <a:t>매트랩 코드로 구현한 </a:t>
            </a:r>
            <a:r>
              <a:rPr lang="en-US" altLang="ko-KR"/>
              <a:t>GPS</a:t>
            </a:r>
            <a:r>
              <a:rPr lang="ko-KR" altLang="en-US"/>
              <a:t> 궤도에서도 satelliteScenarioViewer와 동일한 형태로 서편현상이 일어난 것을 확인할 수 있었다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3520" t="19510" r="42010" b="50000"/>
          <a:stretch>
            <a:fillRect/>
          </a:stretch>
        </p:blipFill>
        <p:spPr>
          <a:xfrm>
            <a:off x="5517520" y="1238769"/>
            <a:ext cx="4879707" cy="2091137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6096000" y="3282315"/>
            <a:ext cx="3722748" cy="29718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400" b="1"/>
              <a:t>&lt;</a:t>
            </a:r>
            <a:r>
              <a:rPr lang="ko-KR" altLang="en-US" sz="1400" b="1"/>
              <a:t>자전효과를 일으키는 </a:t>
            </a:r>
            <a:r>
              <a:rPr lang="en-US" altLang="ko-KR" sz="1400" b="1"/>
              <a:t>ECI2ECEF</a:t>
            </a:r>
            <a:r>
              <a:rPr lang="ko-KR" altLang="en-US" sz="1400" b="1"/>
              <a:t> 함수</a:t>
            </a:r>
            <a:r>
              <a:rPr lang="en-US" altLang="ko-KR" sz="1400" b="1"/>
              <a:t>&gt;</a:t>
            </a:r>
            <a:endParaRPr lang="en-US" altLang="ko-KR" sz="1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b="1"/>
              <a:t>실제 </a:t>
            </a:r>
            <a:r>
              <a:rPr lang="en-US" altLang="ko-KR" b="1"/>
              <a:t>Ground Track</a:t>
            </a:r>
            <a:r>
              <a:rPr lang="ko-KR" altLang="en-US" b="1"/>
              <a:t> 비교 </a:t>
            </a:r>
            <a:endParaRPr lang="ko-KR" altLang="en-US" b="1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30" b="4760"/>
          <a:stretch>
            <a:fillRect/>
          </a:stretch>
        </p:blipFill>
        <p:spPr>
          <a:xfrm>
            <a:off x="402993" y="1417638"/>
            <a:ext cx="4158638" cy="23083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7150" b="5790"/>
          <a:stretch>
            <a:fillRect/>
          </a:stretch>
        </p:blipFill>
        <p:spPr>
          <a:xfrm>
            <a:off x="402993" y="4184018"/>
            <a:ext cx="4158638" cy="22627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320" b="4340"/>
          <a:stretch>
            <a:fillRect/>
          </a:stretch>
        </p:blipFill>
        <p:spPr>
          <a:xfrm>
            <a:off x="5616406" y="1417638"/>
            <a:ext cx="4180522" cy="2308309"/>
          </a:xfrm>
          <a:prstGeom prst="rect">
            <a:avLst/>
          </a:prstGeom>
        </p:spPr>
      </p:pic>
      <p:pic>
        <p:nvPicPr>
          <p:cNvPr id="6" name="그림 5"/>
          <p:cNvPicPr>
            <a:picLocks noGrp="1" noChangeAspect="1"/>
          </p:cNvPicPr>
          <p:nvPr/>
        </p:nvPicPr>
        <p:blipFill rotWithShape="1">
          <a:blip r:embed="rId5"/>
          <a:srcRect l="18270" t="14620" r="50720" b="44980"/>
          <a:stretch>
            <a:fillRect/>
          </a:stretch>
        </p:blipFill>
        <p:spPr>
          <a:xfrm>
            <a:off x="5616406" y="4189095"/>
            <a:ext cx="2973733" cy="2421314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8898968" y="4576652"/>
            <a:ext cx="3119256" cy="118617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Trimble gnss planning에서 각 위성과 날짜를 적용해 확인한 결과 기본적인 궤도 형상이  유사함을 확인할 수 있었다</a:t>
            </a: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2260551" y="3725947"/>
            <a:ext cx="712557" cy="36019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GPS</a:t>
            </a:r>
            <a:endParaRPr lang="en-US" altLang="ko-KR" b="1"/>
          </a:p>
        </p:txBody>
      </p:sp>
      <p:sp>
        <p:nvSpPr>
          <p:cNvPr id="9" name="가로 글상자 8"/>
          <p:cNvSpPr txBox="1"/>
          <p:nvPr/>
        </p:nvSpPr>
        <p:spPr>
          <a:xfrm>
            <a:off x="7535657" y="3725947"/>
            <a:ext cx="654579" cy="36019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BDS</a:t>
            </a:r>
            <a:endParaRPr lang="en-US" altLang="ko-KR" b="1"/>
          </a:p>
        </p:txBody>
      </p:sp>
      <p:sp>
        <p:nvSpPr>
          <p:cNvPr id="10" name="가로 글상자 9"/>
          <p:cNvSpPr txBox="1"/>
          <p:nvPr/>
        </p:nvSpPr>
        <p:spPr>
          <a:xfrm>
            <a:off x="2260551" y="6430416"/>
            <a:ext cx="799810" cy="3599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QZSS</a:t>
            </a: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191</ep:Words>
  <ep:PresentationFormat>화면 슬라이드 쇼(4:3)</ep:PresentationFormat>
  <ep:Paragraphs>34</ep:Paragraphs>
  <ep:Slides>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한컴오피스</vt:lpstr>
      <vt:lpstr>우주궤도역학 Term project 2</vt:lpstr>
      <vt:lpstr>알고리즘 &amp; 초기 설정</vt:lpstr>
      <vt:lpstr>반복 알고리즘</vt:lpstr>
      <vt:lpstr>인공위성 Ground Track, Sky View, 3D 궤도</vt:lpstr>
      <vt:lpstr>자전효과</vt:lpstr>
      <vt:lpstr>실제 Ground Track 비교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2023-06-10T11:04:03.410</dcterms:created>
  <dc:creator>장진태</dc:creator>
  <cp:lastModifiedBy>장진태</cp:lastModifiedBy>
  <dcterms:modified xsi:type="dcterms:W3CDTF">2023-06-20T03:25:04.892</dcterms:modified>
  <cp:revision>24</cp:revision>
  <dc:title>우주궤도역학 Term project 2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